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9" r:id="rId1"/>
  </p:sldMasterIdLst>
  <p:sldIdLst>
    <p:sldId id="256" r:id="rId2"/>
    <p:sldId id="257" r:id="rId3"/>
    <p:sldId id="258" r:id="rId4"/>
    <p:sldId id="266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athan Haywood" initials="NH" lastIdx="1" clrIdx="0">
    <p:extLst>
      <p:ext uri="{19B8F6BF-5375-455C-9EA6-DF929625EA0E}">
        <p15:presenceInfo xmlns:p15="http://schemas.microsoft.com/office/powerpoint/2012/main" userId="S::nhaywood@umass.edu::706e0ed4-8ae6-4e29-a4dc-77e8f319403a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722"/>
  </p:normalViewPr>
  <p:slideViewPr>
    <p:cSldViewPr snapToGrid="0" snapToObjects="1">
      <p:cViewPr varScale="1">
        <p:scale>
          <a:sx n="136" d="100"/>
          <a:sy n="136" d="100"/>
        </p:scale>
        <p:origin x="216" y="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f>
</file>

<file path=ppt/media/image10.png>
</file>

<file path=ppt/media/image11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4/29/20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75132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4/29/20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5889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4/29/20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9810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4/29/20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60751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4/29/20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41777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4/29/20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08187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4/29/20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4026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4/29/20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87746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4/29/20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05452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4/29/20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41549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4/29/20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66472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4/29/20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57135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8" r:id="rId6"/>
    <p:sldLayoutId id="2147483673" r:id="rId7"/>
    <p:sldLayoutId id="2147483674" r:id="rId8"/>
    <p:sldLayoutId id="2147483675" r:id="rId9"/>
    <p:sldLayoutId id="2147483677" r:id="rId10"/>
    <p:sldLayoutId id="2147483676" r:id="rId11"/>
  </p:sldLayoutIdLst>
  <p:hf sldNum="0" hdr="0" ft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44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2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B695AA2-4B70-477F-AF90-536B720A1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060C01-709B-D445-985F-94FA883CF2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3040" b="1939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E64DD85-0314-1941-BE4D-692EB291BF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201" y="1020431"/>
            <a:ext cx="10225530" cy="147501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tx1"/>
                </a:solidFill>
              </a:rPr>
              <a:t>Genetic Testing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DD3554-212E-834D-8EE5-007519CD16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5200" y="2495445"/>
            <a:ext cx="10225530" cy="590321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100">
                <a:solidFill>
                  <a:schemeClr val="tx1"/>
                </a:solidFill>
              </a:rPr>
              <a:t>Human Genome Analysis: Spring 2020</a:t>
            </a:r>
          </a:p>
          <a:p>
            <a:pPr>
              <a:lnSpc>
                <a:spcPct val="110000"/>
              </a:lnSpc>
            </a:pPr>
            <a:r>
              <a:rPr lang="en-US" sz="1100">
                <a:solidFill>
                  <a:schemeClr val="tx1"/>
                </a:solidFill>
              </a:rPr>
              <a:t>Nate Haywood</a:t>
            </a:r>
          </a:p>
        </p:txBody>
      </p:sp>
    </p:spTree>
    <p:extLst>
      <p:ext uri="{BB962C8B-B14F-4D97-AF65-F5344CB8AC3E}">
        <p14:creationId xmlns:p14="http://schemas.microsoft.com/office/powerpoint/2010/main" val="4520449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5AF14-AAF5-874B-A31B-4929C4338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5FDED2-E295-E04B-812F-7EAC89C11E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23&amp;Me.com</a:t>
            </a:r>
          </a:p>
          <a:p>
            <a:r>
              <a:rPr lang="en-US" dirty="0" err="1"/>
              <a:t>Ancestery.com</a:t>
            </a:r>
            <a:endParaRPr lang="en-US" dirty="0"/>
          </a:p>
          <a:p>
            <a:r>
              <a:rPr lang="en-US" dirty="0" err="1"/>
              <a:t>Knoppers</a:t>
            </a:r>
            <a:r>
              <a:rPr lang="en-US" dirty="0"/>
              <a:t>, Bartha Maria, and Ruth Chadwick. “Human Genetic Research: Emerging Trends in Ethics,” 2005, 5.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59883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822028-4C88-7F4A-A956-1A8333153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23&amp;Me Technology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8EC932-7007-4647-AD79-0EC2BE65AB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340864"/>
            <a:ext cx="5514808" cy="3634486"/>
          </a:xfrm>
        </p:spPr>
        <p:txBody>
          <a:bodyPr/>
          <a:lstStyle/>
          <a:p>
            <a:r>
              <a:rPr lang="en-US" dirty="0"/>
              <a:t>Genotyping: Process of determining which genetic variants an individual has</a:t>
            </a:r>
          </a:p>
          <a:p>
            <a:pPr lvl="1"/>
            <a:r>
              <a:rPr lang="en-US" dirty="0"/>
              <a:t>Predicated on already having established the effects of genetic variants for a specific gene</a:t>
            </a:r>
          </a:p>
          <a:p>
            <a:r>
              <a:rPr lang="en-US" dirty="0"/>
              <a:t>Still more cost effective to analyze specific regions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401F41-3AE4-7547-B097-7A1089BC27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7207" y="1296516"/>
            <a:ext cx="4673600" cy="300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4167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DD600-6DBA-8742-A7BA-5A3250675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Family History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D643E116-E86A-784B-877B-CEE8D4DD75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1005" y="1999683"/>
            <a:ext cx="9489989" cy="4480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6730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85003C-C478-8346-B289-73086D1A7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23&amp;me Relative Matches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F3AAF8-C2EE-0D49-BA9F-A0AFC8AAD1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340864"/>
            <a:ext cx="5514808" cy="3634486"/>
          </a:xfrm>
        </p:spPr>
        <p:txBody>
          <a:bodyPr/>
          <a:lstStyle/>
          <a:p>
            <a:r>
              <a:rPr lang="en-US" dirty="0"/>
              <a:t>Closest Relative Match: 2</a:t>
            </a:r>
            <a:r>
              <a:rPr lang="en-US" baseline="30000" dirty="0"/>
              <a:t>nd</a:t>
            </a:r>
            <a:r>
              <a:rPr lang="en-US" dirty="0"/>
              <a:t> or 3</a:t>
            </a:r>
            <a:r>
              <a:rPr lang="en-US" baseline="30000" dirty="0"/>
              <a:t>rd</a:t>
            </a:r>
            <a:r>
              <a:rPr lang="en-US" dirty="0"/>
              <a:t> Cousin </a:t>
            </a:r>
          </a:p>
          <a:p>
            <a:pPr lvl="1"/>
            <a:r>
              <a:rPr lang="en-US" dirty="0"/>
              <a:t>1.3% DNA / 7 Segments</a:t>
            </a:r>
          </a:p>
          <a:p>
            <a:r>
              <a:rPr lang="en-US" dirty="0"/>
              <a:t>All other 1400 Matches: 4</a:t>
            </a:r>
            <a:r>
              <a:rPr lang="en-US" baseline="30000" dirty="0"/>
              <a:t>th</a:t>
            </a:r>
            <a:r>
              <a:rPr lang="en-US" dirty="0"/>
              <a:t> Cousin or more removed</a:t>
            </a:r>
          </a:p>
          <a:p>
            <a:pPr lvl="1"/>
            <a:r>
              <a:rPr lang="en-US" dirty="0"/>
              <a:t>&gt;0.5% DNA / 4 Segments</a:t>
            </a:r>
          </a:p>
        </p:txBody>
      </p:sp>
      <p:pic>
        <p:nvPicPr>
          <p:cNvPr id="4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9AD50624-207E-C340-9943-CA11CA56E2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3375" y="2340864"/>
            <a:ext cx="4947432" cy="3633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45723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DB696F-BFB6-BF4F-A32E-CA35D6B1C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ethnicity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B3F5DD-D39A-EE4D-ADC3-B30D00F835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340864"/>
            <a:ext cx="5078202" cy="3634486"/>
          </a:xfrm>
        </p:spPr>
        <p:txBody>
          <a:bodyPr/>
          <a:lstStyle/>
          <a:p>
            <a:r>
              <a:rPr lang="en-US" dirty="0"/>
              <a:t>Mom’s Side: British</a:t>
            </a:r>
          </a:p>
          <a:p>
            <a:pPr lvl="1"/>
            <a:r>
              <a:rPr lang="en-US" dirty="0"/>
              <a:t>Family living in England</a:t>
            </a:r>
          </a:p>
          <a:p>
            <a:r>
              <a:rPr lang="en-US" dirty="0"/>
              <a:t>Dad’s Side: German / French </a:t>
            </a:r>
          </a:p>
          <a:p>
            <a:pPr lvl="1"/>
            <a:r>
              <a:rPr lang="en-US" dirty="0"/>
              <a:t>No known family living in German</a:t>
            </a:r>
          </a:p>
        </p:txBody>
      </p:sp>
      <p:pic>
        <p:nvPicPr>
          <p:cNvPr id="8" name="Picture 7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B2E8DE2D-4E21-CC4A-83FF-308BC737AC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6397" y="1296516"/>
            <a:ext cx="6184410" cy="4767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2691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710C8-6BB3-4D40-B1EE-6A47CE7B3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Long Term Family 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C368D9-C641-A147-B45F-2A57768386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340864"/>
            <a:ext cx="5514808" cy="3634486"/>
          </a:xfrm>
        </p:spPr>
        <p:txBody>
          <a:bodyPr/>
          <a:lstStyle/>
          <a:p>
            <a:r>
              <a:rPr lang="en-US" dirty="0"/>
              <a:t>Maternal Side:</a:t>
            </a:r>
          </a:p>
          <a:p>
            <a:pPr lvl="1"/>
            <a:r>
              <a:rPr lang="en-US" dirty="0"/>
              <a:t>Mitochondrially Tested</a:t>
            </a:r>
          </a:p>
          <a:p>
            <a:pPr lvl="1"/>
            <a:r>
              <a:rPr lang="en-US" dirty="0"/>
              <a:t>J1c3 haplogroup</a:t>
            </a:r>
          </a:p>
          <a:p>
            <a:pPr lvl="1"/>
            <a:r>
              <a:rPr lang="en-US" dirty="0"/>
              <a:t>King Richard III</a:t>
            </a:r>
          </a:p>
          <a:p>
            <a:r>
              <a:rPr lang="en-US" dirty="0"/>
              <a:t>Paternal Side:</a:t>
            </a:r>
          </a:p>
          <a:p>
            <a:pPr lvl="1"/>
            <a:r>
              <a:rPr lang="en-US" dirty="0"/>
              <a:t>Y Chromosome lineage</a:t>
            </a:r>
          </a:p>
          <a:p>
            <a:pPr lvl="1"/>
            <a:r>
              <a:rPr lang="en-US" dirty="0"/>
              <a:t>R-Z156 haplogroup</a:t>
            </a:r>
          </a:p>
          <a:p>
            <a:pPr lvl="1"/>
            <a:r>
              <a:rPr lang="en-US" dirty="0"/>
              <a:t>King Louis XVI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BF614FF-0572-5D4A-A423-38918B81F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5295" y="2340864"/>
            <a:ext cx="3221853" cy="3691911"/>
          </a:xfrm>
          <a:prstGeom prst="rect">
            <a:avLst/>
          </a:prstGeom>
        </p:spPr>
      </p:pic>
      <p:pic>
        <p:nvPicPr>
          <p:cNvPr id="9" name="Picture 8" descr="A close up of a map&#10;&#10;Description automatically generated">
            <a:extLst>
              <a:ext uri="{FF2B5EF4-FFF2-40B4-BE49-F238E27FC236}">
                <a16:creationId xmlns:a16="http://schemas.microsoft.com/office/drawing/2014/main" id="{EAE2E6CD-BECD-E14F-92D9-052FCF8D8F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7266" y="2340864"/>
            <a:ext cx="5796377" cy="3634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590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C1DA53-39E5-2A42-AC93-E24CD98A6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Medical Implications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414D59-6EF7-EF45-A824-F9CAF466D8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340864"/>
            <a:ext cx="5514808" cy="3634486"/>
          </a:xfrm>
        </p:spPr>
        <p:txBody>
          <a:bodyPr/>
          <a:lstStyle/>
          <a:p>
            <a:r>
              <a:rPr lang="en-US" dirty="0"/>
              <a:t>Disease Predispositions:</a:t>
            </a:r>
          </a:p>
          <a:p>
            <a:pPr lvl="1"/>
            <a:r>
              <a:rPr lang="en-US" dirty="0"/>
              <a:t>Age related macular degeneration variant: slight increased risk</a:t>
            </a:r>
          </a:p>
          <a:p>
            <a:pPr lvl="1"/>
            <a:r>
              <a:rPr lang="en-US" dirty="0"/>
              <a:t>Late onset Alzheimer's variant: slight increased risk</a:t>
            </a:r>
          </a:p>
          <a:p>
            <a:r>
              <a:rPr lang="en-US" dirty="0"/>
              <a:t>Carrier Status:</a:t>
            </a:r>
          </a:p>
          <a:p>
            <a:pPr lvl="1"/>
            <a:r>
              <a:rPr lang="en-US" dirty="0"/>
              <a:t>No variants detected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BB5647-4C2B-7649-9BB1-1E42E0EB24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B9F5F98C-97EB-4D48-B101-F74BC8228F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9721" y="1011295"/>
            <a:ext cx="3257092" cy="5456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4861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2FEE5-9455-6C4C-AC81-5BFF18BA95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Interesting Findings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73995D-9128-344E-BC42-71D51EAA80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015866"/>
            <a:ext cx="5514808" cy="3634486"/>
          </a:xfrm>
        </p:spPr>
        <p:txBody>
          <a:bodyPr/>
          <a:lstStyle/>
          <a:p>
            <a:r>
              <a:rPr lang="en-US" dirty="0"/>
              <a:t>Traits:</a:t>
            </a:r>
          </a:p>
          <a:p>
            <a:pPr lvl="1"/>
            <a:r>
              <a:rPr lang="en-US" dirty="0"/>
              <a:t>Musical Pitch: Unlikely to be able to match</a:t>
            </a:r>
          </a:p>
          <a:p>
            <a:pPr lvl="1"/>
            <a:r>
              <a:rPr lang="en-US" dirty="0"/>
              <a:t>Fear of Public Speaking: More likely</a:t>
            </a:r>
          </a:p>
          <a:p>
            <a:pPr lvl="1"/>
            <a:r>
              <a:rPr lang="en-US" dirty="0"/>
              <a:t>Fear of Heights: Less likely</a:t>
            </a:r>
          </a:p>
          <a:p>
            <a:pPr lvl="1"/>
            <a:r>
              <a:rPr lang="en-US" dirty="0"/>
              <a:t>Wake up Time: 9:00 AM</a:t>
            </a:r>
          </a:p>
          <a:p>
            <a:pPr lvl="1"/>
            <a:r>
              <a:rPr lang="en-US" dirty="0"/>
              <a:t>Eye color: Green / Blue</a:t>
            </a:r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7B80AA48-E5F7-E94D-B0B7-C55CFCBCE9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8367" y="2015866"/>
            <a:ext cx="5687962" cy="3959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5812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D3B17-6028-D646-8C97-13D5B62B7F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1A6041-0C5A-4D49-97DC-2FC31E7F0A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340864"/>
            <a:ext cx="5514808" cy="3634486"/>
          </a:xfrm>
        </p:spPr>
        <p:txBody>
          <a:bodyPr/>
          <a:lstStyle/>
          <a:p>
            <a:r>
              <a:rPr lang="en-US" dirty="0"/>
              <a:t>Not overly interested in continuing to pursue ancestry information</a:t>
            </a:r>
          </a:p>
          <a:p>
            <a:r>
              <a:rPr lang="en-US" dirty="0"/>
              <a:t>I don’t think that more genetic testing is necessary</a:t>
            </a:r>
          </a:p>
          <a:p>
            <a:r>
              <a:rPr lang="en-US" dirty="0"/>
              <a:t>Decisions on making my data available / joining research efforts</a:t>
            </a:r>
          </a:p>
          <a:p>
            <a:endParaRPr lang="en-US" dirty="0"/>
          </a:p>
        </p:txBody>
      </p:sp>
      <p:pic>
        <p:nvPicPr>
          <p:cNvPr id="5" name="Picture 4" descr="A close up of a newspaper&#10;&#10;Description automatically generated">
            <a:extLst>
              <a:ext uri="{FF2B5EF4-FFF2-40B4-BE49-F238E27FC236}">
                <a16:creationId xmlns:a16="http://schemas.microsoft.com/office/drawing/2014/main" id="{6C0F543F-840A-BF41-A8C0-C779DF04D6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5400" y="815546"/>
            <a:ext cx="4889231" cy="5782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442018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DividendVTI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ED8428"/>
      </a:accent1>
      <a:accent2>
        <a:srgbClr val="E6C46D"/>
      </a:accent2>
      <a:accent3>
        <a:srgbClr val="537685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">
      <a:majorFont>
        <a:latin typeface="Univers Condensed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Univers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260</Words>
  <Application>Microsoft Macintosh PowerPoint</Application>
  <PresentationFormat>Widescreen</PresentationFormat>
  <Paragraphs>48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Univers</vt:lpstr>
      <vt:lpstr>Univers Condensed</vt:lpstr>
      <vt:lpstr>Wingdings 2</vt:lpstr>
      <vt:lpstr>DividendVTI</vt:lpstr>
      <vt:lpstr>Genetic Testing Presentation</vt:lpstr>
      <vt:lpstr>23&amp;Me Technology</vt:lpstr>
      <vt:lpstr>Family History</vt:lpstr>
      <vt:lpstr>23&amp;me Relative Matches</vt:lpstr>
      <vt:lpstr>ethnicity</vt:lpstr>
      <vt:lpstr>Long Term Family History</vt:lpstr>
      <vt:lpstr>Medical Implications</vt:lpstr>
      <vt:lpstr>Interesting Findings</vt:lpstr>
      <vt:lpstr>Next Steps</vt:lpstr>
      <vt:lpstr>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Genetic Testing Presentation</dc:title>
  <dc:creator>Nathan Haywood</dc:creator>
  <cp:lastModifiedBy>Nathan Haywood</cp:lastModifiedBy>
  <cp:revision>11</cp:revision>
  <dcterms:created xsi:type="dcterms:W3CDTF">2020-04-29T15:12:59Z</dcterms:created>
  <dcterms:modified xsi:type="dcterms:W3CDTF">2020-04-29T16:43:42Z</dcterms:modified>
</cp:coreProperties>
</file>